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7" autoAdjust="0"/>
    <p:restoredTop sz="94660"/>
  </p:normalViewPr>
  <p:slideViewPr>
    <p:cSldViewPr snapToGrid="0">
      <p:cViewPr varScale="1">
        <p:scale>
          <a:sx n="96" d="100"/>
          <a:sy n="96" d="100"/>
        </p:scale>
        <p:origin x="342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30556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7651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07076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46000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68976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3613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9936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90901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038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88092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8507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6F3C90-5960-42EE-9ECF-243409AF78D7}" type="datetimeFigureOut">
              <a:rPr lang="en-GB" smtClean="0"/>
              <a:t>15/09/2015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3DA9A9-677E-4929-82AD-2FA2CC44429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5906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Questions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b="1" dirty="0" smtClean="0"/>
              <a:t>Use the information on your tables to answer these questions. </a:t>
            </a:r>
          </a:p>
          <a:p>
            <a:r>
              <a:rPr lang="en-GB" dirty="0" smtClean="0"/>
              <a:t>1) Why do ionic substances have </a:t>
            </a:r>
            <a:r>
              <a:rPr lang="en-GB" u="sng" dirty="0" smtClean="0">
                <a:solidFill>
                  <a:srgbClr val="7030A0"/>
                </a:solidFill>
              </a:rPr>
              <a:t>high melting points?</a:t>
            </a:r>
            <a:endParaRPr lang="en-GB" dirty="0" smtClean="0">
              <a:solidFill>
                <a:srgbClr val="7030A0"/>
              </a:solidFill>
            </a:endParaRPr>
          </a:p>
          <a:p>
            <a:r>
              <a:rPr lang="en-GB" dirty="0" smtClean="0"/>
              <a:t>2) Why are ionic substances </a:t>
            </a:r>
            <a:r>
              <a:rPr lang="en-GB" u="sng" dirty="0" smtClean="0">
                <a:solidFill>
                  <a:srgbClr val="7030A0"/>
                </a:solidFill>
              </a:rPr>
              <a:t>brittle?</a:t>
            </a:r>
          </a:p>
          <a:p>
            <a:r>
              <a:rPr lang="en-GB" dirty="0" smtClean="0"/>
              <a:t>3) Why are ionic substances </a:t>
            </a:r>
            <a:r>
              <a:rPr lang="en-GB" u="sng" dirty="0" smtClean="0">
                <a:solidFill>
                  <a:srgbClr val="7030A0"/>
                </a:solidFill>
              </a:rPr>
              <a:t>soluble in water?</a:t>
            </a:r>
            <a:endParaRPr lang="en-GB" dirty="0" smtClean="0">
              <a:solidFill>
                <a:srgbClr val="7030A0"/>
              </a:solidFill>
            </a:endParaRPr>
          </a:p>
          <a:p>
            <a:r>
              <a:rPr lang="en-GB" dirty="0" smtClean="0"/>
              <a:t>4) Why do </a:t>
            </a:r>
            <a:r>
              <a:rPr lang="en-GB" u="sng" dirty="0" smtClean="0">
                <a:solidFill>
                  <a:srgbClr val="7030A0"/>
                </a:solidFill>
              </a:rPr>
              <a:t>molten/dissolved</a:t>
            </a:r>
            <a:r>
              <a:rPr lang="en-GB" u="sng" dirty="0" smtClean="0"/>
              <a:t> </a:t>
            </a:r>
            <a:r>
              <a:rPr lang="en-GB" dirty="0" smtClean="0"/>
              <a:t>ionic substances </a:t>
            </a:r>
            <a:r>
              <a:rPr lang="en-GB" u="sng" dirty="0" smtClean="0">
                <a:solidFill>
                  <a:srgbClr val="7030A0"/>
                </a:solidFill>
              </a:rPr>
              <a:t>conduct electricity</a:t>
            </a:r>
            <a:r>
              <a:rPr lang="en-GB" dirty="0" smtClean="0">
                <a:solidFill>
                  <a:srgbClr val="7030A0"/>
                </a:solidFill>
              </a:rPr>
              <a:t>?</a:t>
            </a:r>
          </a:p>
          <a:p>
            <a:r>
              <a:rPr lang="en-GB" dirty="0" smtClean="0"/>
              <a:t>5) Why don’t </a:t>
            </a:r>
            <a:r>
              <a:rPr lang="en-GB" u="sng" dirty="0" smtClean="0">
                <a:solidFill>
                  <a:srgbClr val="7030A0"/>
                </a:solidFill>
              </a:rPr>
              <a:t>solid</a:t>
            </a:r>
            <a:r>
              <a:rPr lang="en-GB" dirty="0" smtClean="0"/>
              <a:t> ionic substances </a:t>
            </a:r>
            <a:r>
              <a:rPr lang="en-GB" u="sng" dirty="0" smtClean="0">
                <a:solidFill>
                  <a:srgbClr val="7030A0"/>
                </a:solidFill>
              </a:rPr>
              <a:t>conduct electricity</a:t>
            </a:r>
            <a:r>
              <a:rPr lang="en-GB" dirty="0" smtClean="0"/>
              <a:t>?</a:t>
            </a:r>
            <a:endParaRPr lang="en-GB" dirty="0"/>
          </a:p>
        </p:txBody>
      </p:sp>
      <p:sp>
        <p:nvSpPr>
          <p:cNvPr id="4" name="Rounded Rectangle 3"/>
          <p:cNvSpPr/>
          <p:nvPr/>
        </p:nvSpPr>
        <p:spPr>
          <a:xfrm>
            <a:off x="6316653" y="185124"/>
            <a:ext cx="5604205" cy="1060255"/>
          </a:xfrm>
          <a:prstGeom prst="roundRect">
            <a:avLst>
              <a:gd name="adj" fmla="val 9700"/>
            </a:avLst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 smtClean="0">
                <a:solidFill>
                  <a:schemeClr val="tx1"/>
                </a:solidFill>
              </a:rPr>
              <a:t>Extension: </a:t>
            </a:r>
            <a:r>
              <a:rPr lang="en-GB" dirty="0" smtClean="0">
                <a:solidFill>
                  <a:schemeClr val="tx1"/>
                </a:solidFill>
              </a:rPr>
              <a:t>Come up with a role play drama to illustrate one of your answers. You may wish to work in groups so find other people who have finished.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2727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253" y="-109360"/>
            <a:ext cx="3582335" cy="1325563"/>
          </a:xfrm>
        </p:spPr>
        <p:txBody>
          <a:bodyPr/>
          <a:lstStyle/>
          <a:p>
            <a:r>
              <a:rPr lang="en-GB" dirty="0" smtClean="0"/>
              <a:t>Melting Point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3551013"/>
            <a:ext cx="10515600" cy="2625950"/>
          </a:xfrm>
        </p:spPr>
        <p:txBody>
          <a:bodyPr/>
          <a:lstStyle/>
          <a:p>
            <a:r>
              <a:rPr lang="en-GB" dirty="0" smtClean="0"/>
              <a:t>When a ionic substance melts, the </a:t>
            </a:r>
            <a:r>
              <a:rPr lang="en-GB" u="sng" dirty="0" smtClean="0">
                <a:solidFill>
                  <a:srgbClr val="7030A0"/>
                </a:solidFill>
              </a:rPr>
              <a:t>giant ionic lattice</a:t>
            </a:r>
            <a:r>
              <a:rPr lang="en-GB" dirty="0" smtClean="0"/>
              <a:t> is </a:t>
            </a:r>
            <a:r>
              <a:rPr lang="en-GB" u="sng" dirty="0" smtClean="0">
                <a:solidFill>
                  <a:srgbClr val="7030A0"/>
                </a:solidFill>
              </a:rPr>
              <a:t>broken</a:t>
            </a:r>
            <a:r>
              <a:rPr lang="en-GB" dirty="0" smtClean="0"/>
              <a:t>.</a:t>
            </a:r>
          </a:p>
          <a:p>
            <a:r>
              <a:rPr lang="en-GB" dirty="0" smtClean="0"/>
              <a:t>In its </a:t>
            </a:r>
            <a:r>
              <a:rPr lang="en-GB" u="sng" dirty="0" smtClean="0">
                <a:solidFill>
                  <a:srgbClr val="7030A0"/>
                </a:solidFill>
              </a:rPr>
              <a:t>molten</a:t>
            </a:r>
            <a:r>
              <a:rPr lang="en-GB" dirty="0" smtClean="0"/>
              <a:t> (melted) state, the </a:t>
            </a:r>
            <a:r>
              <a:rPr lang="en-GB" u="sng" dirty="0" smtClean="0">
                <a:solidFill>
                  <a:srgbClr val="7030A0"/>
                </a:solidFill>
              </a:rPr>
              <a:t>ions are free to move around</a:t>
            </a:r>
            <a:r>
              <a:rPr lang="en-GB" dirty="0" smtClean="0"/>
              <a:t>.</a:t>
            </a:r>
          </a:p>
          <a:p>
            <a:r>
              <a:rPr lang="en-GB" dirty="0" smtClean="0"/>
              <a:t>To free the ions during melting, the </a:t>
            </a:r>
            <a:r>
              <a:rPr lang="en-GB" u="sng" dirty="0" smtClean="0">
                <a:solidFill>
                  <a:srgbClr val="7030A0"/>
                </a:solidFill>
              </a:rPr>
              <a:t>ionic bonds must be broken</a:t>
            </a:r>
            <a:r>
              <a:rPr lang="en-GB" dirty="0" smtClean="0"/>
              <a:t>.</a:t>
            </a:r>
          </a:p>
          <a:p>
            <a:r>
              <a:rPr lang="en-GB" dirty="0" smtClean="0"/>
              <a:t>The </a:t>
            </a:r>
            <a:r>
              <a:rPr lang="en-GB" u="sng" dirty="0" smtClean="0">
                <a:solidFill>
                  <a:srgbClr val="7030A0"/>
                </a:solidFill>
              </a:rPr>
              <a:t>ionic bonds are strong</a:t>
            </a:r>
            <a:r>
              <a:rPr lang="en-GB" dirty="0" smtClean="0"/>
              <a:t>, so </a:t>
            </a:r>
            <a:r>
              <a:rPr lang="en-GB" u="sng" dirty="0" smtClean="0">
                <a:solidFill>
                  <a:srgbClr val="7030A0"/>
                </a:solidFill>
              </a:rPr>
              <a:t>lots of energy is needed to break them</a:t>
            </a:r>
            <a:r>
              <a:rPr lang="en-GB" dirty="0" smtClean="0"/>
              <a:t>.</a:t>
            </a:r>
          </a:p>
          <a:p>
            <a:r>
              <a:rPr lang="en-GB" dirty="0" smtClean="0"/>
              <a:t>This means ionic compounds have </a:t>
            </a:r>
            <a:r>
              <a:rPr lang="en-GB" dirty="0" smtClean="0">
                <a:solidFill>
                  <a:srgbClr val="7030A0"/>
                </a:solidFill>
              </a:rPr>
              <a:t>high melting points</a:t>
            </a:r>
            <a:r>
              <a:rPr lang="en-GB" dirty="0" smtClean="0"/>
              <a:t>.</a:t>
            </a:r>
            <a:endParaRPr lang="en-GB" dirty="0"/>
          </a:p>
        </p:txBody>
      </p:sp>
      <p:grpSp>
        <p:nvGrpSpPr>
          <p:cNvPr id="5" name="Group 4"/>
          <p:cNvGrpSpPr/>
          <p:nvPr/>
        </p:nvGrpSpPr>
        <p:grpSpPr>
          <a:xfrm>
            <a:off x="3096619" y="1559529"/>
            <a:ext cx="1875464" cy="1827580"/>
            <a:chOff x="3263606" y="3820160"/>
            <a:chExt cx="1128004" cy="1064088"/>
          </a:xfrm>
        </p:grpSpPr>
        <p:sp>
          <p:nvSpPr>
            <p:cNvPr id="18" name="Oval 17"/>
            <p:cNvSpPr>
              <a:spLocks noChangeArrowheads="1"/>
            </p:cNvSpPr>
            <p:nvPr/>
          </p:nvSpPr>
          <p:spPr bwMode="auto">
            <a:xfrm>
              <a:off x="3263606" y="3820160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19" name="Oval 18"/>
            <p:cNvSpPr>
              <a:spLocks noChangeArrowheads="1"/>
            </p:cNvSpPr>
            <p:nvPr/>
          </p:nvSpPr>
          <p:spPr bwMode="auto">
            <a:xfrm>
              <a:off x="3633949" y="3820160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0" name="Oval 19"/>
            <p:cNvSpPr>
              <a:spLocks noChangeArrowheads="1"/>
            </p:cNvSpPr>
            <p:nvPr/>
          </p:nvSpPr>
          <p:spPr bwMode="auto">
            <a:xfrm>
              <a:off x="3633949" y="4166205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1" name="Oval 20"/>
            <p:cNvSpPr>
              <a:spLocks noChangeArrowheads="1"/>
            </p:cNvSpPr>
            <p:nvPr/>
          </p:nvSpPr>
          <p:spPr bwMode="auto">
            <a:xfrm>
              <a:off x="3263606" y="4166205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2" name="Oval 21"/>
            <p:cNvSpPr>
              <a:spLocks noChangeArrowheads="1"/>
            </p:cNvSpPr>
            <p:nvPr/>
          </p:nvSpPr>
          <p:spPr bwMode="auto">
            <a:xfrm>
              <a:off x="4004293" y="382016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3" name="Oval 22"/>
            <p:cNvSpPr>
              <a:spLocks noChangeArrowheads="1"/>
            </p:cNvSpPr>
            <p:nvPr/>
          </p:nvSpPr>
          <p:spPr bwMode="auto">
            <a:xfrm>
              <a:off x="4004293" y="4166205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4" name="Oval 23"/>
            <p:cNvSpPr>
              <a:spLocks noChangeArrowheads="1"/>
            </p:cNvSpPr>
            <p:nvPr/>
          </p:nvSpPr>
          <p:spPr bwMode="auto">
            <a:xfrm>
              <a:off x="3633949" y="4512250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5" name="Oval 24"/>
            <p:cNvSpPr>
              <a:spLocks noChangeArrowheads="1"/>
            </p:cNvSpPr>
            <p:nvPr/>
          </p:nvSpPr>
          <p:spPr bwMode="auto">
            <a:xfrm>
              <a:off x="3263606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6" name="Oval 25"/>
            <p:cNvSpPr>
              <a:spLocks noChangeArrowheads="1"/>
            </p:cNvSpPr>
            <p:nvPr/>
          </p:nvSpPr>
          <p:spPr bwMode="auto">
            <a:xfrm>
              <a:off x="4004293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  <p:sp>
        <p:nvSpPr>
          <p:cNvPr id="27" name="Right Arrow 26"/>
          <p:cNvSpPr/>
          <p:nvPr/>
        </p:nvSpPr>
        <p:spPr>
          <a:xfrm>
            <a:off x="5643475" y="2243926"/>
            <a:ext cx="1133183" cy="48805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8" name="Group 27"/>
          <p:cNvGrpSpPr/>
          <p:nvPr/>
        </p:nvGrpSpPr>
        <p:grpSpPr>
          <a:xfrm>
            <a:off x="7195608" y="1112282"/>
            <a:ext cx="2920978" cy="2263288"/>
            <a:chOff x="3030797" y="3706640"/>
            <a:chExt cx="1756832" cy="1317775"/>
          </a:xfrm>
        </p:grpSpPr>
        <p:sp>
          <p:nvSpPr>
            <p:cNvPr id="29" name="Oval 28"/>
            <p:cNvSpPr>
              <a:spLocks noChangeArrowheads="1"/>
            </p:cNvSpPr>
            <p:nvPr/>
          </p:nvSpPr>
          <p:spPr bwMode="auto">
            <a:xfrm>
              <a:off x="3030797" y="3744201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30" name="Oval 29"/>
            <p:cNvSpPr>
              <a:spLocks noChangeArrowheads="1"/>
            </p:cNvSpPr>
            <p:nvPr/>
          </p:nvSpPr>
          <p:spPr bwMode="auto">
            <a:xfrm>
              <a:off x="3689268" y="4053747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31" name="Oval 30"/>
            <p:cNvSpPr>
              <a:spLocks noChangeArrowheads="1"/>
            </p:cNvSpPr>
            <p:nvPr/>
          </p:nvSpPr>
          <p:spPr bwMode="auto">
            <a:xfrm>
              <a:off x="3567902" y="4437674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 dirty="0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32" name="Oval 31"/>
            <p:cNvSpPr>
              <a:spLocks noChangeArrowheads="1"/>
            </p:cNvSpPr>
            <p:nvPr/>
          </p:nvSpPr>
          <p:spPr bwMode="auto">
            <a:xfrm>
              <a:off x="3182524" y="4142578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33" name="Oval 32"/>
            <p:cNvSpPr>
              <a:spLocks noChangeArrowheads="1"/>
            </p:cNvSpPr>
            <p:nvPr/>
          </p:nvSpPr>
          <p:spPr bwMode="auto">
            <a:xfrm>
              <a:off x="3977233" y="370664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34" name="Oval 33"/>
            <p:cNvSpPr>
              <a:spLocks noChangeArrowheads="1"/>
            </p:cNvSpPr>
            <p:nvPr/>
          </p:nvSpPr>
          <p:spPr bwMode="auto">
            <a:xfrm>
              <a:off x="4197952" y="4153228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35" name="Oval 34"/>
            <p:cNvSpPr>
              <a:spLocks noChangeArrowheads="1"/>
            </p:cNvSpPr>
            <p:nvPr/>
          </p:nvSpPr>
          <p:spPr bwMode="auto">
            <a:xfrm>
              <a:off x="3938246" y="4652417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36" name="Oval 35"/>
            <p:cNvSpPr>
              <a:spLocks noChangeArrowheads="1"/>
            </p:cNvSpPr>
            <p:nvPr/>
          </p:nvSpPr>
          <p:spPr bwMode="auto">
            <a:xfrm>
              <a:off x="3030797" y="4549315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37" name="Oval 36"/>
            <p:cNvSpPr>
              <a:spLocks noChangeArrowheads="1"/>
            </p:cNvSpPr>
            <p:nvPr/>
          </p:nvSpPr>
          <p:spPr bwMode="auto">
            <a:xfrm>
              <a:off x="4400312" y="4628559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  <p:sp>
        <p:nvSpPr>
          <p:cNvPr id="38" name="TextBox 37"/>
          <p:cNvSpPr txBox="1"/>
          <p:nvPr/>
        </p:nvSpPr>
        <p:spPr>
          <a:xfrm>
            <a:off x="3716416" y="959372"/>
            <a:ext cx="6399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Solid</a:t>
            </a:r>
            <a:endParaRPr lang="en-GB" dirty="0"/>
          </a:p>
        </p:txBody>
      </p:sp>
      <p:sp>
        <p:nvSpPr>
          <p:cNvPr id="39" name="TextBox 38"/>
          <p:cNvSpPr txBox="1"/>
          <p:nvPr/>
        </p:nvSpPr>
        <p:spPr>
          <a:xfrm>
            <a:off x="7515533" y="602816"/>
            <a:ext cx="17393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Molten (Melted)</a:t>
            </a:r>
            <a:endParaRPr lang="en-GB" dirty="0"/>
          </a:p>
        </p:txBody>
      </p:sp>
      <p:cxnSp>
        <p:nvCxnSpPr>
          <p:cNvPr id="41" name="Straight Arrow Connector 40"/>
          <p:cNvCxnSpPr/>
          <p:nvPr/>
        </p:nvCxnSpPr>
        <p:spPr>
          <a:xfrm flipH="1">
            <a:off x="9957423" y="1216203"/>
            <a:ext cx="246832" cy="59465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9957423" y="886933"/>
            <a:ext cx="1827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ions free to move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44416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992922" y="927022"/>
            <a:ext cx="8076174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3200" dirty="0" smtClean="0"/>
              <a:t>Because the lattice is of </a:t>
            </a:r>
            <a:r>
              <a:rPr lang="en-GB" sz="3200" u="sng" dirty="0" smtClean="0">
                <a:solidFill>
                  <a:srgbClr val="7030A0"/>
                </a:solidFill>
              </a:rPr>
              <a:t>alternate</a:t>
            </a:r>
            <a:r>
              <a:rPr lang="en-GB" sz="3200" dirty="0" smtClean="0"/>
              <a:t> positive and negative charges, if an </a:t>
            </a:r>
            <a:r>
              <a:rPr lang="en-GB" sz="3200" u="sng" dirty="0" smtClean="0">
                <a:solidFill>
                  <a:srgbClr val="7030A0"/>
                </a:solidFill>
              </a:rPr>
              <a:t>ionic lattice </a:t>
            </a:r>
            <a:r>
              <a:rPr lang="en-GB" sz="3200" dirty="0" smtClean="0"/>
              <a:t>receives a sharp blow, this may move the ions and produce contact between ions of </a:t>
            </a:r>
            <a:r>
              <a:rPr lang="en-GB" sz="3200" u="sng" dirty="0" smtClean="0">
                <a:solidFill>
                  <a:srgbClr val="7030A0"/>
                </a:solidFill>
              </a:rPr>
              <a:t>like charges</a:t>
            </a:r>
            <a:r>
              <a:rPr lang="en-GB" sz="3200" dirty="0" smtClean="0"/>
              <a:t>. </a:t>
            </a:r>
          </a:p>
          <a:p>
            <a:endParaRPr lang="en-GB" sz="3200" dirty="0" smtClean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3200" dirty="0" smtClean="0"/>
              <a:t>These ions of like charge would be </a:t>
            </a:r>
            <a:r>
              <a:rPr lang="en-GB" sz="3200" u="sng" dirty="0" smtClean="0">
                <a:solidFill>
                  <a:srgbClr val="7030A0"/>
                </a:solidFill>
              </a:rPr>
              <a:t>repelled</a:t>
            </a:r>
            <a:r>
              <a:rPr lang="en-GB" sz="3200" dirty="0" smtClean="0"/>
              <a:t> from each other, resulting in the </a:t>
            </a:r>
            <a:r>
              <a:rPr lang="en-GB" sz="3200" u="sng" dirty="0" smtClean="0">
                <a:solidFill>
                  <a:srgbClr val="7030A0"/>
                </a:solidFill>
              </a:rPr>
              <a:t>brittle</a:t>
            </a:r>
            <a:r>
              <a:rPr lang="en-GB" sz="3200" dirty="0" smtClean="0"/>
              <a:t> property.</a:t>
            </a:r>
            <a:endParaRPr lang="en-GB" sz="3200" dirty="0"/>
          </a:p>
        </p:txBody>
      </p:sp>
      <p:sp>
        <p:nvSpPr>
          <p:cNvPr id="11" name="Oval 9"/>
          <p:cNvSpPr>
            <a:spLocks noChangeArrowheads="1"/>
          </p:cNvSpPr>
          <p:nvPr/>
        </p:nvSpPr>
        <p:spPr bwMode="auto">
          <a:xfrm>
            <a:off x="710923" y="2956326"/>
            <a:ext cx="856820" cy="800741"/>
          </a:xfrm>
          <a:prstGeom prst="ellipse">
            <a:avLst/>
          </a:prstGeom>
          <a:solidFill>
            <a:srgbClr val="6699F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GB" sz="1600" b="1">
                <a:solidFill>
                  <a:srgbClr val="000066"/>
                </a:solidFill>
              </a:rPr>
              <a:t>+</a:t>
            </a:r>
          </a:p>
        </p:txBody>
      </p:sp>
      <p:sp>
        <p:nvSpPr>
          <p:cNvPr id="14" name="Oval 12"/>
          <p:cNvSpPr>
            <a:spLocks noChangeArrowheads="1"/>
          </p:cNvSpPr>
          <p:nvPr/>
        </p:nvSpPr>
        <p:spPr bwMode="auto">
          <a:xfrm>
            <a:off x="710923" y="3701202"/>
            <a:ext cx="856820" cy="800741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GB" sz="2400" b="1">
                <a:solidFill>
                  <a:srgbClr val="000066"/>
                </a:solidFill>
              </a:rPr>
              <a:t>-</a:t>
            </a:r>
          </a:p>
        </p:txBody>
      </p:sp>
      <p:sp>
        <p:nvSpPr>
          <p:cNvPr id="19" name="Oval 17"/>
          <p:cNvSpPr>
            <a:spLocks noChangeArrowheads="1"/>
          </p:cNvSpPr>
          <p:nvPr/>
        </p:nvSpPr>
        <p:spPr bwMode="auto">
          <a:xfrm>
            <a:off x="710923" y="4446079"/>
            <a:ext cx="856818" cy="800741"/>
          </a:xfrm>
          <a:prstGeom prst="ellipse">
            <a:avLst/>
          </a:prstGeom>
          <a:solidFill>
            <a:srgbClr val="6699F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GB" sz="1600" b="1">
                <a:solidFill>
                  <a:srgbClr val="000066"/>
                </a:solidFill>
              </a:rPr>
              <a:t>+</a:t>
            </a:r>
          </a:p>
        </p:txBody>
      </p:sp>
      <p:grpSp>
        <p:nvGrpSpPr>
          <p:cNvPr id="6" name="Group 5"/>
          <p:cNvGrpSpPr/>
          <p:nvPr/>
        </p:nvGrpSpPr>
        <p:grpSpPr>
          <a:xfrm rot="459469">
            <a:off x="1664826" y="3791716"/>
            <a:ext cx="1676088" cy="2290494"/>
            <a:chOff x="1518973" y="2956326"/>
            <a:chExt cx="1676088" cy="2290494"/>
          </a:xfrm>
        </p:grpSpPr>
        <p:sp>
          <p:nvSpPr>
            <p:cNvPr id="12" name="Oval 10"/>
            <p:cNvSpPr>
              <a:spLocks noChangeArrowheads="1"/>
            </p:cNvSpPr>
            <p:nvPr/>
          </p:nvSpPr>
          <p:spPr bwMode="auto">
            <a:xfrm>
              <a:off x="1518973" y="2956326"/>
              <a:ext cx="856820" cy="800741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13" name="Oval 11"/>
            <p:cNvSpPr>
              <a:spLocks noChangeArrowheads="1"/>
            </p:cNvSpPr>
            <p:nvPr/>
          </p:nvSpPr>
          <p:spPr bwMode="auto">
            <a:xfrm>
              <a:off x="1518973" y="3701202"/>
              <a:ext cx="856820" cy="800741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15" name="Oval 13"/>
            <p:cNvSpPr>
              <a:spLocks noChangeArrowheads="1"/>
            </p:cNvSpPr>
            <p:nvPr/>
          </p:nvSpPr>
          <p:spPr bwMode="auto">
            <a:xfrm>
              <a:off x="2338243" y="2956326"/>
              <a:ext cx="856818" cy="800741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16" name="Oval 14"/>
            <p:cNvSpPr>
              <a:spLocks noChangeArrowheads="1"/>
            </p:cNvSpPr>
            <p:nvPr/>
          </p:nvSpPr>
          <p:spPr bwMode="auto">
            <a:xfrm>
              <a:off x="2338243" y="3701202"/>
              <a:ext cx="856818" cy="800741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18" name="Oval 16"/>
            <p:cNvSpPr>
              <a:spLocks noChangeArrowheads="1"/>
            </p:cNvSpPr>
            <p:nvPr/>
          </p:nvSpPr>
          <p:spPr bwMode="auto">
            <a:xfrm>
              <a:off x="1518973" y="4446079"/>
              <a:ext cx="856818" cy="800741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0" name="Oval 18"/>
            <p:cNvSpPr>
              <a:spLocks noChangeArrowheads="1"/>
            </p:cNvSpPr>
            <p:nvPr/>
          </p:nvSpPr>
          <p:spPr bwMode="auto">
            <a:xfrm>
              <a:off x="2338243" y="4446079"/>
              <a:ext cx="856818" cy="800741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158253" y="-109360"/>
            <a:ext cx="3582335" cy="1325563"/>
          </a:xfrm>
        </p:spPr>
        <p:txBody>
          <a:bodyPr/>
          <a:lstStyle/>
          <a:p>
            <a:r>
              <a:rPr lang="en-GB" dirty="0" smtClean="0"/>
              <a:t>Strength</a:t>
            </a:r>
            <a:endParaRPr lang="en-GB" dirty="0"/>
          </a:p>
        </p:txBody>
      </p:sp>
      <p:sp>
        <p:nvSpPr>
          <p:cNvPr id="7" name="Curved Down Arrow 6"/>
          <p:cNvSpPr/>
          <p:nvPr/>
        </p:nvSpPr>
        <p:spPr>
          <a:xfrm rot="3001876">
            <a:off x="3098193" y="3388197"/>
            <a:ext cx="998617" cy="420736"/>
          </a:xfrm>
          <a:prstGeom prst="curvedDownArrow">
            <a:avLst/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 flipH="1">
            <a:off x="1837495" y="2816128"/>
            <a:ext cx="271258" cy="746105"/>
          </a:xfrm>
          <a:prstGeom prst="straightConnector1">
            <a:avLst/>
          </a:prstGeom>
          <a:ln w="57150"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81906" y="2318774"/>
            <a:ext cx="204126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dirty="0" smtClean="0">
                <a:solidFill>
                  <a:srgbClr val="7030A0"/>
                </a:solidFill>
              </a:rPr>
              <a:t>Like charges repel</a:t>
            </a:r>
            <a:endParaRPr lang="en-GB" sz="2000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64706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Rounded Rectangle 62"/>
          <p:cNvSpPr/>
          <p:nvPr/>
        </p:nvSpPr>
        <p:spPr>
          <a:xfrm>
            <a:off x="3363991" y="61708"/>
            <a:ext cx="8540038" cy="341076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980" y="-103038"/>
            <a:ext cx="3582335" cy="1325563"/>
          </a:xfrm>
        </p:spPr>
        <p:txBody>
          <a:bodyPr/>
          <a:lstStyle/>
          <a:p>
            <a:r>
              <a:rPr lang="en-GB" dirty="0" smtClean="0"/>
              <a:t>Solubility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719" y="3668486"/>
            <a:ext cx="10515600" cy="2625950"/>
          </a:xfrm>
        </p:spPr>
        <p:txBody>
          <a:bodyPr>
            <a:normAutofit fontScale="92500" lnSpcReduction="20000"/>
          </a:bodyPr>
          <a:lstStyle/>
          <a:p>
            <a:r>
              <a:rPr lang="en-GB" dirty="0" smtClean="0"/>
              <a:t>Water is a </a:t>
            </a:r>
            <a:r>
              <a:rPr lang="en-GB" u="sng" dirty="0" smtClean="0">
                <a:solidFill>
                  <a:srgbClr val="7030A0"/>
                </a:solidFill>
              </a:rPr>
              <a:t>polar molecule</a:t>
            </a:r>
            <a:r>
              <a:rPr lang="en-GB" dirty="0" smtClean="0"/>
              <a:t>, this means it has a slight positive charge on one side, and a negative charge on the other.</a:t>
            </a:r>
          </a:p>
          <a:p>
            <a:r>
              <a:rPr lang="en-GB" dirty="0" smtClean="0"/>
              <a:t>The positive side of water </a:t>
            </a:r>
            <a:r>
              <a:rPr lang="en-GB" u="sng" dirty="0" smtClean="0">
                <a:solidFill>
                  <a:srgbClr val="7030A0"/>
                </a:solidFill>
              </a:rPr>
              <a:t>attracts the negative ions </a:t>
            </a:r>
            <a:r>
              <a:rPr lang="en-GB" dirty="0" smtClean="0"/>
              <a:t>– </a:t>
            </a:r>
            <a:r>
              <a:rPr lang="en-GB" u="sng" dirty="0" smtClean="0">
                <a:solidFill>
                  <a:srgbClr val="7030A0"/>
                </a:solidFill>
              </a:rPr>
              <a:t>electrostatic attraction</a:t>
            </a:r>
            <a:r>
              <a:rPr lang="en-GB" dirty="0" smtClean="0"/>
              <a:t>.</a:t>
            </a:r>
          </a:p>
          <a:p>
            <a:r>
              <a:rPr lang="en-GB" dirty="0" smtClean="0"/>
              <a:t>The negative side of water </a:t>
            </a:r>
            <a:r>
              <a:rPr lang="en-GB" u="sng" dirty="0" smtClean="0">
                <a:solidFill>
                  <a:srgbClr val="7030A0"/>
                </a:solidFill>
              </a:rPr>
              <a:t>attracts the positive ions</a:t>
            </a:r>
            <a:r>
              <a:rPr lang="en-GB" dirty="0" smtClean="0"/>
              <a:t> – </a:t>
            </a:r>
            <a:r>
              <a:rPr lang="en-GB" u="sng" dirty="0" smtClean="0">
                <a:solidFill>
                  <a:srgbClr val="7030A0"/>
                </a:solidFill>
              </a:rPr>
              <a:t>electrostatic attraction.</a:t>
            </a:r>
          </a:p>
          <a:p>
            <a:r>
              <a:rPr lang="en-GB" dirty="0" smtClean="0"/>
              <a:t>This </a:t>
            </a:r>
            <a:r>
              <a:rPr lang="en-GB" u="sng" dirty="0" smtClean="0">
                <a:solidFill>
                  <a:srgbClr val="7030A0"/>
                </a:solidFill>
              </a:rPr>
              <a:t>breaks up the ionic lattice </a:t>
            </a:r>
            <a:r>
              <a:rPr lang="en-GB" dirty="0" smtClean="0"/>
              <a:t>– </a:t>
            </a:r>
            <a:r>
              <a:rPr lang="en-GB" u="sng" dirty="0" smtClean="0">
                <a:solidFill>
                  <a:srgbClr val="7030A0"/>
                </a:solidFill>
              </a:rPr>
              <a:t>dissolving</a:t>
            </a:r>
            <a:r>
              <a:rPr lang="en-GB" dirty="0" smtClean="0"/>
              <a:t> it in the water.</a:t>
            </a:r>
            <a:endParaRPr lang="en-GB" dirty="0"/>
          </a:p>
        </p:txBody>
      </p:sp>
      <p:grpSp>
        <p:nvGrpSpPr>
          <p:cNvPr id="5" name="Group 4"/>
          <p:cNvGrpSpPr/>
          <p:nvPr/>
        </p:nvGrpSpPr>
        <p:grpSpPr>
          <a:xfrm>
            <a:off x="3740588" y="1368711"/>
            <a:ext cx="1875464" cy="1827580"/>
            <a:chOff x="3263606" y="3820160"/>
            <a:chExt cx="1128004" cy="1064088"/>
          </a:xfrm>
        </p:grpSpPr>
        <p:sp>
          <p:nvSpPr>
            <p:cNvPr id="18" name="Oval 17"/>
            <p:cNvSpPr>
              <a:spLocks noChangeArrowheads="1"/>
            </p:cNvSpPr>
            <p:nvPr/>
          </p:nvSpPr>
          <p:spPr bwMode="auto">
            <a:xfrm>
              <a:off x="3263606" y="3820160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19" name="Oval 18"/>
            <p:cNvSpPr>
              <a:spLocks noChangeArrowheads="1"/>
            </p:cNvSpPr>
            <p:nvPr/>
          </p:nvSpPr>
          <p:spPr bwMode="auto">
            <a:xfrm>
              <a:off x="3633949" y="3820160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0" name="Oval 19"/>
            <p:cNvSpPr>
              <a:spLocks noChangeArrowheads="1"/>
            </p:cNvSpPr>
            <p:nvPr/>
          </p:nvSpPr>
          <p:spPr bwMode="auto">
            <a:xfrm>
              <a:off x="3633949" y="4166205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1" name="Oval 20"/>
            <p:cNvSpPr>
              <a:spLocks noChangeArrowheads="1"/>
            </p:cNvSpPr>
            <p:nvPr/>
          </p:nvSpPr>
          <p:spPr bwMode="auto">
            <a:xfrm>
              <a:off x="3263606" y="4166205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2" name="Oval 21"/>
            <p:cNvSpPr>
              <a:spLocks noChangeArrowheads="1"/>
            </p:cNvSpPr>
            <p:nvPr/>
          </p:nvSpPr>
          <p:spPr bwMode="auto">
            <a:xfrm>
              <a:off x="4004293" y="382016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3" name="Oval 22"/>
            <p:cNvSpPr>
              <a:spLocks noChangeArrowheads="1"/>
            </p:cNvSpPr>
            <p:nvPr/>
          </p:nvSpPr>
          <p:spPr bwMode="auto">
            <a:xfrm>
              <a:off x="4004293" y="4166205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4" name="Oval 23"/>
            <p:cNvSpPr>
              <a:spLocks noChangeArrowheads="1"/>
            </p:cNvSpPr>
            <p:nvPr/>
          </p:nvSpPr>
          <p:spPr bwMode="auto">
            <a:xfrm>
              <a:off x="3633949" y="4512250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25" name="Oval 24"/>
            <p:cNvSpPr>
              <a:spLocks noChangeArrowheads="1"/>
            </p:cNvSpPr>
            <p:nvPr/>
          </p:nvSpPr>
          <p:spPr bwMode="auto">
            <a:xfrm>
              <a:off x="3263606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26" name="Oval 25"/>
            <p:cNvSpPr>
              <a:spLocks noChangeArrowheads="1"/>
            </p:cNvSpPr>
            <p:nvPr/>
          </p:nvSpPr>
          <p:spPr bwMode="auto">
            <a:xfrm>
              <a:off x="4004293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  <p:sp>
        <p:nvSpPr>
          <p:cNvPr id="27" name="Right Arrow 26"/>
          <p:cNvSpPr/>
          <p:nvPr/>
        </p:nvSpPr>
        <p:spPr>
          <a:xfrm>
            <a:off x="7086005" y="2007621"/>
            <a:ext cx="1133183" cy="48805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/>
          <p:cNvSpPr>
            <a:spLocks noChangeArrowheads="1"/>
          </p:cNvSpPr>
          <p:nvPr/>
        </p:nvSpPr>
        <p:spPr bwMode="auto">
          <a:xfrm>
            <a:off x="8560539" y="2351060"/>
            <a:ext cx="643970" cy="638909"/>
          </a:xfrm>
          <a:prstGeom prst="ellipse">
            <a:avLst/>
          </a:prstGeom>
          <a:solidFill>
            <a:srgbClr val="6699F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0" hangingPunct="0"/>
            <a:r>
              <a:rPr lang="en-GB" sz="1600" b="1">
                <a:solidFill>
                  <a:srgbClr val="000066"/>
                </a:solidFill>
              </a:rPr>
              <a:t>+</a:t>
            </a:r>
          </a:p>
        </p:txBody>
      </p:sp>
      <p:sp>
        <p:nvSpPr>
          <p:cNvPr id="34" name="Oval 33"/>
          <p:cNvSpPr>
            <a:spLocks noChangeArrowheads="1"/>
          </p:cNvSpPr>
          <p:nvPr/>
        </p:nvSpPr>
        <p:spPr bwMode="auto">
          <a:xfrm>
            <a:off x="9922357" y="2048943"/>
            <a:ext cx="643968" cy="638909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0" hangingPunct="0"/>
            <a:r>
              <a:rPr lang="en-GB" sz="2400" b="1">
                <a:solidFill>
                  <a:srgbClr val="000066"/>
                </a:solidFill>
              </a:rPr>
              <a:t>-</a:t>
            </a:r>
          </a:p>
        </p:txBody>
      </p:sp>
      <p:sp>
        <p:nvSpPr>
          <p:cNvPr id="35" name="Oval 34"/>
          <p:cNvSpPr>
            <a:spLocks noChangeArrowheads="1"/>
          </p:cNvSpPr>
          <p:nvPr/>
        </p:nvSpPr>
        <p:spPr bwMode="auto">
          <a:xfrm>
            <a:off x="9033962" y="1164367"/>
            <a:ext cx="643968" cy="638909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0" hangingPunct="0"/>
            <a:r>
              <a:rPr lang="en-GB" sz="2400" b="1">
                <a:solidFill>
                  <a:srgbClr val="000066"/>
                </a:solidFill>
              </a:rPr>
              <a:t>-</a:t>
            </a:r>
          </a:p>
        </p:txBody>
      </p:sp>
      <p:sp>
        <p:nvSpPr>
          <p:cNvPr id="36" name="Oval 35"/>
          <p:cNvSpPr>
            <a:spLocks noChangeArrowheads="1"/>
          </p:cNvSpPr>
          <p:nvPr/>
        </p:nvSpPr>
        <p:spPr bwMode="auto">
          <a:xfrm>
            <a:off x="10849723" y="2590872"/>
            <a:ext cx="643968" cy="638909"/>
          </a:xfrm>
          <a:prstGeom prst="ellipse">
            <a:avLst/>
          </a:prstGeom>
          <a:solidFill>
            <a:srgbClr val="6699F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0" hangingPunct="0"/>
            <a:r>
              <a:rPr lang="en-GB" sz="1600" b="1">
                <a:solidFill>
                  <a:srgbClr val="000066"/>
                </a:solidFill>
              </a:rPr>
              <a:t>+</a:t>
            </a:r>
          </a:p>
        </p:txBody>
      </p:sp>
      <p:sp>
        <p:nvSpPr>
          <p:cNvPr id="37" name="Oval 36"/>
          <p:cNvSpPr>
            <a:spLocks noChangeArrowheads="1"/>
          </p:cNvSpPr>
          <p:nvPr/>
        </p:nvSpPr>
        <p:spPr bwMode="auto">
          <a:xfrm>
            <a:off x="10899233" y="1226654"/>
            <a:ext cx="643968" cy="638909"/>
          </a:xfrm>
          <a:prstGeom prst="ellipse">
            <a:avLst/>
          </a:prstGeom>
          <a:solidFill>
            <a:srgbClr val="6699FF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0" hangingPunct="0"/>
            <a:r>
              <a:rPr lang="en-GB" sz="1600" b="1">
                <a:solidFill>
                  <a:srgbClr val="000066"/>
                </a:solidFill>
              </a:rPr>
              <a:t>+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141106" y="999379"/>
            <a:ext cx="12581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Polar water</a:t>
            </a:r>
            <a:endParaRPr lang="en-GB" dirty="0"/>
          </a:p>
        </p:txBody>
      </p:sp>
      <p:grpSp>
        <p:nvGrpSpPr>
          <p:cNvPr id="11" name="Group 10"/>
          <p:cNvGrpSpPr/>
          <p:nvPr/>
        </p:nvGrpSpPr>
        <p:grpSpPr>
          <a:xfrm>
            <a:off x="5734168" y="167699"/>
            <a:ext cx="846026" cy="854899"/>
            <a:chOff x="4622071" y="190634"/>
            <a:chExt cx="846026" cy="854899"/>
          </a:xfrm>
        </p:grpSpPr>
        <p:sp>
          <p:nvSpPr>
            <p:cNvPr id="6" name="Oval 5"/>
            <p:cNvSpPr/>
            <p:nvPr/>
          </p:nvSpPr>
          <p:spPr>
            <a:xfrm>
              <a:off x="4622071" y="529430"/>
              <a:ext cx="564018" cy="516103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O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40" name="Oval 39"/>
            <p:cNvSpPr/>
            <p:nvPr/>
          </p:nvSpPr>
          <p:spPr>
            <a:xfrm>
              <a:off x="5074184" y="554197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42" name="Oval 41"/>
            <p:cNvSpPr/>
            <p:nvPr/>
          </p:nvSpPr>
          <p:spPr>
            <a:xfrm>
              <a:off x="4646467" y="190634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8" name="Straight Arrow Connector 7"/>
          <p:cNvCxnSpPr>
            <a:stCxn id="22" idx="7"/>
          </p:cNvCxnSpPr>
          <p:nvPr/>
        </p:nvCxnSpPr>
        <p:spPr>
          <a:xfrm flipV="1">
            <a:off x="5521745" y="1048664"/>
            <a:ext cx="296988" cy="41361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Group 8"/>
          <p:cNvGrpSpPr/>
          <p:nvPr/>
        </p:nvGrpSpPr>
        <p:grpSpPr>
          <a:xfrm rot="13875812">
            <a:off x="5816155" y="1847889"/>
            <a:ext cx="846026" cy="854899"/>
            <a:chOff x="4976898" y="1306063"/>
            <a:chExt cx="846026" cy="854899"/>
          </a:xfrm>
        </p:grpSpPr>
        <p:sp>
          <p:nvSpPr>
            <p:cNvPr id="44" name="Oval 43"/>
            <p:cNvSpPr/>
            <p:nvPr/>
          </p:nvSpPr>
          <p:spPr>
            <a:xfrm>
              <a:off x="4976898" y="1644859"/>
              <a:ext cx="564018" cy="516103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O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45" name="Oval 44"/>
            <p:cNvSpPr/>
            <p:nvPr/>
          </p:nvSpPr>
          <p:spPr>
            <a:xfrm>
              <a:off x="5429011" y="1669626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46" name="Oval 45"/>
            <p:cNvSpPr/>
            <p:nvPr/>
          </p:nvSpPr>
          <p:spPr>
            <a:xfrm>
              <a:off x="5001294" y="1306063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47" name="Straight Arrow Connector 46"/>
          <p:cNvCxnSpPr/>
          <p:nvPr/>
        </p:nvCxnSpPr>
        <p:spPr>
          <a:xfrm flipV="1">
            <a:off x="5562479" y="2034074"/>
            <a:ext cx="378955" cy="26607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8" name="Group 47"/>
          <p:cNvGrpSpPr/>
          <p:nvPr/>
        </p:nvGrpSpPr>
        <p:grpSpPr>
          <a:xfrm>
            <a:off x="9134594" y="1771551"/>
            <a:ext cx="846026" cy="854899"/>
            <a:chOff x="4622071" y="190634"/>
            <a:chExt cx="846026" cy="854899"/>
          </a:xfrm>
        </p:grpSpPr>
        <p:sp>
          <p:nvSpPr>
            <p:cNvPr id="49" name="Oval 48"/>
            <p:cNvSpPr/>
            <p:nvPr/>
          </p:nvSpPr>
          <p:spPr>
            <a:xfrm>
              <a:off x="4622071" y="529430"/>
              <a:ext cx="564018" cy="516103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O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50" name="Oval 49"/>
            <p:cNvSpPr/>
            <p:nvPr/>
          </p:nvSpPr>
          <p:spPr>
            <a:xfrm>
              <a:off x="5074184" y="554197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51" name="Oval 50"/>
            <p:cNvSpPr/>
            <p:nvPr/>
          </p:nvSpPr>
          <p:spPr>
            <a:xfrm>
              <a:off x="4646467" y="190634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 rot="10433837">
            <a:off x="10459505" y="1773067"/>
            <a:ext cx="846026" cy="854899"/>
            <a:chOff x="4622071" y="190634"/>
            <a:chExt cx="846026" cy="854899"/>
          </a:xfrm>
        </p:grpSpPr>
        <p:sp>
          <p:nvSpPr>
            <p:cNvPr id="54" name="Oval 53"/>
            <p:cNvSpPr/>
            <p:nvPr/>
          </p:nvSpPr>
          <p:spPr>
            <a:xfrm>
              <a:off x="4622071" y="529430"/>
              <a:ext cx="564018" cy="516103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O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55" name="Oval 54"/>
            <p:cNvSpPr/>
            <p:nvPr/>
          </p:nvSpPr>
          <p:spPr>
            <a:xfrm>
              <a:off x="5074184" y="554197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56" name="Oval 55"/>
            <p:cNvSpPr/>
            <p:nvPr/>
          </p:nvSpPr>
          <p:spPr>
            <a:xfrm>
              <a:off x="4646467" y="190634"/>
              <a:ext cx="393913" cy="41218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solidFill>
                    <a:schemeClr val="tx1"/>
                  </a:solidFill>
                </a:rPr>
                <a:t>H</a:t>
              </a:r>
              <a:endParaRPr lang="en-GB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676199" y="1356587"/>
            <a:ext cx="2277629" cy="1845792"/>
            <a:chOff x="676199" y="1356587"/>
            <a:chExt cx="2277629" cy="1845792"/>
          </a:xfrm>
        </p:grpSpPr>
        <p:sp>
          <p:nvSpPr>
            <p:cNvPr id="14" name="Rounded Rectangle 13"/>
            <p:cNvSpPr/>
            <p:nvPr/>
          </p:nvSpPr>
          <p:spPr>
            <a:xfrm>
              <a:off x="676199" y="1356587"/>
              <a:ext cx="2277629" cy="1845792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58" name="Group 57"/>
            <p:cNvGrpSpPr/>
            <p:nvPr/>
          </p:nvGrpSpPr>
          <p:grpSpPr>
            <a:xfrm rot="19505391">
              <a:off x="1397830" y="1721726"/>
              <a:ext cx="851209" cy="842932"/>
              <a:chOff x="4616888" y="190634"/>
              <a:chExt cx="851209" cy="842932"/>
            </a:xfrm>
          </p:grpSpPr>
          <p:sp>
            <p:nvSpPr>
              <p:cNvPr id="59" name="Oval 58"/>
              <p:cNvSpPr/>
              <p:nvPr/>
            </p:nvSpPr>
            <p:spPr>
              <a:xfrm>
                <a:off x="4616888" y="517463"/>
                <a:ext cx="564018" cy="516103"/>
              </a:xfrm>
              <a:prstGeom prst="ellipse">
                <a:avLst/>
              </a:prstGeom>
              <a:solidFill>
                <a:schemeClr val="accent2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solidFill>
                      <a:schemeClr val="tx1"/>
                    </a:solidFill>
                  </a:rPr>
                  <a:t>O</a:t>
                </a:r>
                <a:endParaRPr lang="en-GB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0" name="Oval 59"/>
              <p:cNvSpPr/>
              <p:nvPr/>
            </p:nvSpPr>
            <p:spPr>
              <a:xfrm>
                <a:off x="5074184" y="554197"/>
                <a:ext cx="393913" cy="412182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solidFill>
                      <a:schemeClr val="tx1"/>
                    </a:solidFill>
                  </a:rPr>
                  <a:t>H</a:t>
                </a:r>
                <a:endParaRPr lang="en-GB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1" name="Oval 60"/>
              <p:cNvSpPr/>
              <p:nvPr/>
            </p:nvSpPr>
            <p:spPr>
              <a:xfrm>
                <a:off x="4646467" y="190634"/>
                <a:ext cx="393913" cy="412182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solidFill>
                      <a:schemeClr val="tx1"/>
                    </a:solidFill>
                  </a:rPr>
                  <a:t>H</a:t>
                </a:r>
                <a:endParaRPr lang="en-GB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3" name="TextBox 12"/>
            <p:cNvSpPr txBox="1"/>
            <p:nvPr/>
          </p:nvSpPr>
          <p:spPr>
            <a:xfrm>
              <a:off x="1206391" y="1535334"/>
              <a:ext cx="13431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 smtClean="0"/>
                <a:t>Positive side</a:t>
              </a:r>
              <a:endParaRPr lang="en-GB" dirty="0"/>
            </a:p>
          </p:txBody>
        </p:sp>
        <p:sp>
          <p:nvSpPr>
            <p:cNvPr id="62" name="TextBox 61"/>
            <p:cNvSpPr txBox="1"/>
            <p:nvPr/>
          </p:nvSpPr>
          <p:spPr>
            <a:xfrm>
              <a:off x="1144692" y="2611592"/>
              <a:ext cx="144238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 smtClean="0"/>
                <a:t>Negative side</a:t>
              </a:r>
              <a:endParaRPr lang="en-GB" dirty="0"/>
            </a:p>
          </p:txBody>
        </p:sp>
      </p:grpSp>
      <p:sp>
        <p:nvSpPr>
          <p:cNvPr id="64" name="TextBox 63"/>
          <p:cNvSpPr txBox="1"/>
          <p:nvPr/>
        </p:nvSpPr>
        <p:spPr>
          <a:xfrm>
            <a:off x="3666397" y="463275"/>
            <a:ext cx="202658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Ionic bonds broken </a:t>
            </a:r>
            <a:br>
              <a:rPr lang="en-GB" dirty="0" smtClean="0"/>
            </a:br>
            <a:r>
              <a:rPr lang="en-GB" dirty="0" smtClean="0"/>
              <a:t>by water</a:t>
            </a:r>
            <a:endParaRPr lang="en-GB" dirty="0"/>
          </a:p>
        </p:txBody>
      </p:sp>
      <p:sp>
        <p:nvSpPr>
          <p:cNvPr id="65" name="TextBox 64"/>
          <p:cNvSpPr txBox="1"/>
          <p:nvPr/>
        </p:nvSpPr>
        <p:spPr>
          <a:xfrm>
            <a:off x="8909669" y="537347"/>
            <a:ext cx="24441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Dissolve ionic substance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66671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980" y="-103038"/>
            <a:ext cx="3582335" cy="1325563"/>
          </a:xfrm>
        </p:spPr>
        <p:txBody>
          <a:bodyPr/>
          <a:lstStyle/>
          <a:p>
            <a:r>
              <a:rPr lang="en-GB" dirty="0" smtClean="0"/>
              <a:t>Conductivity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719" y="2238316"/>
            <a:ext cx="10515600" cy="4056119"/>
          </a:xfrm>
        </p:spPr>
        <p:txBody>
          <a:bodyPr>
            <a:normAutofit/>
          </a:bodyPr>
          <a:lstStyle/>
          <a:p>
            <a:r>
              <a:rPr lang="en-GB" dirty="0" smtClean="0"/>
              <a:t>When </a:t>
            </a:r>
            <a:r>
              <a:rPr lang="en-GB" u="sng" dirty="0" smtClean="0">
                <a:solidFill>
                  <a:srgbClr val="7030A0"/>
                </a:solidFill>
              </a:rPr>
              <a:t>solid</a:t>
            </a:r>
            <a:r>
              <a:rPr lang="en-GB" dirty="0" smtClean="0"/>
              <a:t>, the ions are </a:t>
            </a:r>
            <a:r>
              <a:rPr lang="en-GB" u="sng" dirty="0" smtClean="0">
                <a:solidFill>
                  <a:srgbClr val="7030A0"/>
                </a:solidFill>
              </a:rPr>
              <a:t>locked into the lattice </a:t>
            </a:r>
            <a:r>
              <a:rPr lang="en-GB" dirty="0" smtClean="0"/>
              <a:t>and </a:t>
            </a:r>
            <a:r>
              <a:rPr lang="en-GB" u="sng" dirty="0" smtClean="0">
                <a:solidFill>
                  <a:srgbClr val="7030A0"/>
                </a:solidFill>
              </a:rPr>
              <a:t>cannot move</a:t>
            </a:r>
            <a:r>
              <a:rPr lang="en-GB" dirty="0" smtClean="0"/>
              <a:t>.</a:t>
            </a:r>
          </a:p>
          <a:p>
            <a:r>
              <a:rPr lang="en-GB" dirty="0" smtClean="0"/>
              <a:t>Therefore solid ionic substances </a:t>
            </a:r>
            <a:r>
              <a:rPr lang="en-GB" u="sng" dirty="0" smtClean="0">
                <a:solidFill>
                  <a:srgbClr val="7030A0"/>
                </a:solidFill>
              </a:rPr>
              <a:t>do not conduct electricity.</a:t>
            </a:r>
            <a:br>
              <a:rPr lang="en-GB" u="sng" dirty="0" smtClean="0">
                <a:solidFill>
                  <a:srgbClr val="7030A0"/>
                </a:solidFill>
              </a:rPr>
            </a:br>
            <a:endParaRPr lang="en-GB" u="sng" dirty="0" smtClean="0">
              <a:solidFill>
                <a:srgbClr val="7030A0"/>
              </a:solidFill>
            </a:endParaRPr>
          </a:p>
          <a:p>
            <a:r>
              <a:rPr lang="en-GB" dirty="0" smtClean="0"/>
              <a:t>However, when </a:t>
            </a:r>
            <a:r>
              <a:rPr lang="en-GB" u="sng" dirty="0" smtClean="0">
                <a:solidFill>
                  <a:srgbClr val="7030A0"/>
                </a:solidFill>
              </a:rPr>
              <a:t>molten</a:t>
            </a:r>
            <a:r>
              <a:rPr lang="en-GB" dirty="0" smtClean="0"/>
              <a:t> or </a:t>
            </a:r>
            <a:r>
              <a:rPr lang="en-GB" u="sng" dirty="0" smtClean="0">
                <a:solidFill>
                  <a:srgbClr val="7030A0"/>
                </a:solidFill>
              </a:rPr>
              <a:t>dissolved</a:t>
            </a:r>
            <a:r>
              <a:rPr lang="en-GB" dirty="0" smtClean="0"/>
              <a:t> in water, the </a:t>
            </a:r>
            <a:r>
              <a:rPr lang="en-GB" u="sng" dirty="0" smtClean="0">
                <a:solidFill>
                  <a:srgbClr val="7030A0"/>
                </a:solidFill>
              </a:rPr>
              <a:t>ionic lattice has been broken</a:t>
            </a:r>
            <a:r>
              <a:rPr lang="en-GB" dirty="0" smtClean="0"/>
              <a:t>. </a:t>
            </a:r>
          </a:p>
          <a:p>
            <a:r>
              <a:rPr lang="en-GB" dirty="0" smtClean="0"/>
              <a:t>Therefore the </a:t>
            </a:r>
            <a:r>
              <a:rPr lang="en-GB" u="sng" dirty="0" smtClean="0">
                <a:solidFill>
                  <a:srgbClr val="7030A0"/>
                </a:solidFill>
              </a:rPr>
              <a:t>ions are free to move</a:t>
            </a:r>
            <a:r>
              <a:rPr lang="en-GB" dirty="0" smtClean="0"/>
              <a:t> and </a:t>
            </a:r>
            <a:r>
              <a:rPr lang="en-GB" u="sng" dirty="0" smtClean="0">
                <a:solidFill>
                  <a:srgbClr val="7030A0"/>
                </a:solidFill>
              </a:rPr>
              <a:t>carry charge</a:t>
            </a:r>
            <a:r>
              <a:rPr lang="en-GB" dirty="0" smtClean="0"/>
              <a:t>. </a:t>
            </a:r>
            <a:br>
              <a:rPr lang="en-GB" dirty="0" smtClean="0"/>
            </a:br>
            <a:endParaRPr lang="en-GB" dirty="0" smtClean="0"/>
          </a:p>
          <a:p>
            <a:r>
              <a:rPr lang="en-GB" u="sng" dirty="0" smtClean="0">
                <a:solidFill>
                  <a:srgbClr val="7030A0"/>
                </a:solidFill>
              </a:rPr>
              <a:t>Molten</a:t>
            </a:r>
            <a:r>
              <a:rPr lang="en-GB" dirty="0" smtClean="0"/>
              <a:t> or </a:t>
            </a:r>
            <a:r>
              <a:rPr lang="en-GB" u="sng" dirty="0" smtClean="0">
                <a:solidFill>
                  <a:srgbClr val="7030A0"/>
                </a:solidFill>
              </a:rPr>
              <a:t>dissolved </a:t>
            </a:r>
            <a:r>
              <a:rPr lang="en-GB" dirty="0" smtClean="0"/>
              <a:t>ionic substances </a:t>
            </a:r>
            <a:r>
              <a:rPr lang="en-GB" u="sng" dirty="0" smtClean="0">
                <a:solidFill>
                  <a:srgbClr val="7030A0"/>
                </a:solidFill>
              </a:rPr>
              <a:t>do conduct electricity</a:t>
            </a:r>
            <a:r>
              <a:rPr lang="en-GB" dirty="0" smtClean="0"/>
              <a:t>.</a:t>
            </a:r>
            <a:endParaRPr lang="en-GB" dirty="0"/>
          </a:p>
        </p:txBody>
      </p:sp>
      <p:grpSp>
        <p:nvGrpSpPr>
          <p:cNvPr id="52" name="Group 51"/>
          <p:cNvGrpSpPr/>
          <p:nvPr/>
        </p:nvGrpSpPr>
        <p:grpSpPr>
          <a:xfrm>
            <a:off x="4027848" y="846410"/>
            <a:ext cx="976108" cy="913790"/>
            <a:chOff x="3263606" y="3820160"/>
            <a:chExt cx="1128004" cy="1064088"/>
          </a:xfrm>
        </p:grpSpPr>
        <p:sp>
          <p:nvSpPr>
            <p:cNvPr id="57" name="Oval 56"/>
            <p:cNvSpPr>
              <a:spLocks noChangeArrowheads="1"/>
            </p:cNvSpPr>
            <p:nvPr/>
          </p:nvSpPr>
          <p:spPr bwMode="auto">
            <a:xfrm>
              <a:off x="3263606" y="3820160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66" name="Oval 65"/>
            <p:cNvSpPr>
              <a:spLocks noChangeArrowheads="1"/>
            </p:cNvSpPr>
            <p:nvPr/>
          </p:nvSpPr>
          <p:spPr bwMode="auto">
            <a:xfrm>
              <a:off x="3633949" y="3820160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67" name="Oval 66"/>
            <p:cNvSpPr>
              <a:spLocks noChangeArrowheads="1"/>
            </p:cNvSpPr>
            <p:nvPr/>
          </p:nvSpPr>
          <p:spPr bwMode="auto">
            <a:xfrm>
              <a:off x="3633949" y="4166205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68" name="Oval 67"/>
            <p:cNvSpPr>
              <a:spLocks noChangeArrowheads="1"/>
            </p:cNvSpPr>
            <p:nvPr/>
          </p:nvSpPr>
          <p:spPr bwMode="auto">
            <a:xfrm>
              <a:off x="3263606" y="4166205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69" name="Oval 68"/>
            <p:cNvSpPr>
              <a:spLocks noChangeArrowheads="1"/>
            </p:cNvSpPr>
            <p:nvPr/>
          </p:nvSpPr>
          <p:spPr bwMode="auto">
            <a:xfrm>
              <a:off x="4004293" y="382016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70" name="Oval 69"/>
            <p:cNvSpPr>
              <a:spLocks noChangeArrowheads="1"/>
            </p:cNvSpPr>
            <p:nvPr/>
          </p:nvSpPr>
          <p:spPr bwMode="auto">
            <a:xfrm>
              <a:off x="4004293" y="4166205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 dirty="0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71" name="Oval 70"/>
            <p:cNvSpPr>
              <a:spLocks noChangeArrowheads="1"/>
            </p:cNvSpPr>
            <p:nvPr/>
          </p:nvSpPr>
          <p:spPr bwMode="auto">
            <a:xfrm>
              <a:off x="3633949" y="4512250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72" name="Oval 71"/>
            <p:cNvSpPr>
              <a:spLocks noChangeArrowheads="1"/>
            </p:cNvSpPr>
            <p:nvPr/>
          </p:nvSpPr>
          <p:spPr bwMode="auto">
            <a:xfrm>
              <a:off x="3263606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73" name="Oval 72"/>
            <p:cNvSpPr>
              <a:spLocks noChangeArrowheads="1"/>
            </p:cNvSpPr>
            <p:nvPr/>
          </p:nvSpPr>
          <p:spPr bwMode="auto">
            <a:xfrm>
              <a:off x="4004293" y="451225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  <p:sp>
        <p:nvSpPr>
          <p:cNvPr id="74" name="TextBox 73"/>
          <p:cNvSpPr txBox="1"/>
          <p:nvPr/>
        </p:nvSpPr>
        <p:spPr>
          <a:xfrm>
            <a:off x="3925424" y="368294"/>
            <a:ext cx="1180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 smtClean="0"/>
              <a:t>Solid</a:t>
            </a:r>
            <a:endParaRPr lang="en-GB" b="1" dirty="0"/>
          </a:p>
        </p:txBody>
      </p:sp>
      <p:sp>
        <p:nvSpPr>
          <p:cNvPr id="4" name="TextBox 3"/>
          <p:cNvSpPr txBox="1"/>
          <p:nvPr/>
        </p:nvSpPr>
        <p:spPr>
          <a:xfrm>
            <a:off x="5106378" y="622360"/>
            <a:ext cx="257490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Ions cannot move, so cannot carry charge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Doesn’t conduct electricity</a:t>
            </a:r>
            <a:endParaRPr lang="en-GB" dirty="0"/>
          </a:p>
        </p:txBody>
      </p:sp>
      <p:sp>
        <p:nvSpPr>
          <p:cNvPr id="7" name="Rounded Rectangle 6"/>
          <p:cNvSpPr/>
          <p:nvPr/>
        </p:nvSpPr>
        <p:spPr>
          <a:xfrm>
            <a:off x="3859553" y="368294"/>
            <a:ext cx="3821728" cy="1673679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TextBox 74"/>
          <p:cNvSpPr txBox="1"/>
          <p:nvPr/>
        </p:nvSpPr>
        <p:spPr>
          <a:xfrm>
            <a:off x="7915447" y="385685"/>
            <a:ext cx="20363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 smtClean="0"/>
              <a:t>Molten/dissolved</a:t>
            </a:r>
            <a:endParaRPr lang="en-GB" b="1" dirty="0"/>
          </a:p>
        </p:txBody>
      </p:sp>
      <p:sp>
        <p:nvSpPr>
          <p:cNvPr id="76" name="TextBox 75"/>
          <p:cNvSpPr txBox="1"/>
          <p:nvPr/>
        </p:nvSpPr>
        <p:spPr>
          <a:xfrm>
            <a:off x="9351562" y="726638"/>
            <a:ext cx="231974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Ions can move, so can carry charge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Does conduct electricity</a:t>
            </a:r>
            <a:endParaRPr lang="en-GB" dirty="0"/>
          </a:p>
        </p:txBody>
      </p:sp>
      <p:sp>
        <p:nvSpPr>
          <p:cNvPr id="77" name="Rounded Rectangle 76"/>
          <p:cNvSpPr/>
          <p:nvPr/>
        </p:nvSpPr>
        <p:spPr>
          <a:xfrm>
            <a:off x="7849576" y="385685"/>
            <a:ext cx="3821728" cy="1673679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78" name="Group 77"/>
          <p:cNvGrpSpPr/>
          <p:nvPr/>
        </p:nvGrpSpPr>
        <p:grpSpPr>
          <a:xfrm>
            <a:off x="7987066" y="772977"/>
            <a:ext cx="1483079" cy="1107650"/>
            <a:chOff x="3030797" y="3706640"/>
            <a:chExt cx="1756832" cy="1317775"/>
          </a:xfrm>
        </p:grpSpPr>
        <p:sp>
          <p:nvSpPr>
            <p:cNvPr id="79" name="Oval 78"/>
            <p:cNvSpPr>
              <a:spLocks noChangeArrowheads="1"/>
            </p:cNvSpPr>
            <p:nvPr/>
          </p:nvSpPr>
          <p:spPr bwMode="auto">
            <a:xfrm>
              <a:off x="3030797" y="3744201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80" name="Oval 79"/>
            <p:cNvSpPr>
              <a:spLocks noChangeArrowheads="1"/>
            </p:cNvSpPr>
            <p:nvPr/>
          </p:nvSpPr>
          <p:spPr bwMode="auto">
            <a:xfrm>
              <a:off x="3689268" y="4053747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81" name="Oval 80"/>
            <p:cNvSpPr>
              <a:spLocks noChangeArrowheads="1"/>
            </p:cNvSpPr>
            <p:nvPr/>
          </p:nvSpPr>
          <p:spPr bwMode="auto">
            <a:xfrm>
              <a:off x="3567902" y="4437674"/>
              <a:ext cx="387318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 dirty="0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82" name="Oval 81"/>
            <p:cNvSpPr>
              <a:spLocks noChangeArrowheads="1"/>
            </p:cNvSpPr>
            <p:nvPr/>
          </p:nvSpPr>
          <p:spPr bwMode="auto">
            <a:xfrm>
              <a:off x="3182524" y="4142578"/>
              <a:ext cx="387318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83" name="Oval 82"/>
            <p:cNvSpPr>
              <a:spLocks noChangeArrowheads="1"/>
            </p:cNvSpPr>
            <p:nvPr/>
          </p:nvSpPr>
          <p:spPr bwMode="auto">
            <a:xfrm>
              <a:off x="3977233" y="3706640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84" name="Oval 83"/>
            <p:cNvSpPr>
              <a:spLocks noChangeArrowheads="1"/>
            </p:cNvSpPr>
            <p:nvPr/>
          </p:nvSpPr>
          <p:spPr bwMode="auto">
            <a:xfrm>
              <a:off x="4197952" y="4153228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85" name="Oval 84"/>
            <p:cNvSpPr>
              <a:spLocks noChangeArrowheads="1"/>
            </p:cNvSpPr>
            <p:nvPr/>
          </p:nvSpPr>
          <p:spPr bwMode="auto">
            <a:xfrm>
              <a:off x="3938246" y="4652417"/>
              <a:ext cx="387317" cy="371998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2400" b="1">
                  <a:solidFill>
                    <a:srgbClr val="000066"/>
                  </a:solidFill>
                </a:rPr>
                <a:t>-</a:t>
              </a:r>
            </a:p>
          </p:txBody>
        </p:sp>
        <p:sp>
          <p:nvSpPr>
            <p:cNvPr id="86" name="Oval 85"/>
            <p:cNvSpPr>
              <a:spLocks noChangeArrowheads="1"/>
            </p:cNvSpPr>
            <p:nvPr/>
          </p:nvSpPr>
          <p:spPr bwMode="auto">
            <a:xfrm>
              <a:off x="3030797" y="4549315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  <p:sp>
          <p:nvSpPr>
            <p:cNvPr id="87" name="Oval 86"/>
            <p:cNvSpPr>
              <a:spLocks noChangeArrowheads="1"/>
            </p:cNvSpPr>
            <p:nvPr/>
          </p:nvSpPr>
          <p:spPr bwMode="auto">
            <a:xfrm>
              <a:off x="4400312" y="4628559"/>
              <a:ext cx="387317" cy="371998"/>
            </a:xfrm>
            <a:prstGeom prst="ellipse">
              <a:avLst/>
            </a:prstGeom>
            <a:solidFill>
              <a:srgbClr val="6699FF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0" hangingPunct="0"/>
              <a:r>
                <a:rPr lang="en-GB" sz="1600" b="1">
                  <a:solidFill>
                    <a:srgbClr val="000066"/>
                  </a:solidFill>
                </a:rPr>
                <a:t>+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806429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427</Words>
  <Application>Microsoft Office PowerPoint</Application>
  <PresentationFormat>Widescreen</PresentationFormat>
  <Paragraphs>118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Questions</vt:lpstr>
      <vt:lpstr>Melting Point</vt:lpstr>
      <vt:lpstr>Strength</vt:lpstr>
      <vt:lpstr>Solubility</vt:lpstr>
      <vt:lpstr>Conductivity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Questions</dc:title>
  <dc:creator>Lewis Tull</dc:creator>
  <cp:lastModifiedBy>Lewis Tull</cp:lastModifiedBy>
  <cp:revision>1</cp:revision>
  <cp:lastPrinted>2015-09-15T16:56:48Z</cp:lastPrinted>
  <dcterms:created xsi:type="dcterms:W3CDTF">2015-09-15T16:56:37Z</dcterms:created>
  <dcterms:modified xsi:type="dcterms:W3CDTF">2015-09-15T17:02:26Z</dcterms:modified>
</cp:coreProperties>
</file>

<file path=docProps/thumbnail.jpeg>
</file>